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3"/>
  </p:notesMasterIdLst>
  <p:handoutMasterIdLst>
    <p:handoutMasterId r:id="rId14"/>
  </p:handoutMasterIdLst>
  <p:sldIdLst>
    <p:sldId id="292" r:id="rId3"/>
    <p:sldId id="693" r:id="rId4"/>
    <p:sldId id="702" r:id="rId5"/>
    <p:sldId id="685" r:id="rId6"/>
    <p:sldId id="694" r:id="rId7"/>
    <p:sldId id="698" r:id="rId8"/>
    <p:sldId id="700" r:id="rId9"/>
    <p:sldId id="680" r:id="rId10"/>
    <p:sldId id="696" r:id="rId11"/>
    <p:sldId id="703" r:id="rId12"/>
  </p:sldIdLst>
  <p:sldSz cx="9144000" cy="6858000" type="screen4x3"/>
  <p:notesSz cx="7099300" cy="10234613"/>
  <p:custDataLst>
    <p:tags r:id="rId1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707" autoAdjust="0"/>
  </p:normalViewPr>
  <p:slideViewPr>
    <p:cSldViewPr>
      <p:cViewPr varScale="1">
        <p:scale>
          <a:sx n="65" d="100"/>
          <a:sy n="65" d="100"/>
        </p:scale>
        <p:origin x="133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854"/>
    </p:cViewPr>
  </p:sorterViewPr>
  <p:notesViewPr>
    <p:cSldViewPr>
      <p:cViewPr varScale="1">
        <p:scale>
          <a:sx n="49" d="100"/>
          <a:sy n="49" d="100"/>
        </p:scale>
        <p:origin x="-2994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fld id="{1ADD276F-BFCE-4CFF-8D05-15E9AB9984E3}" type="datetimeFigureOut">
              <a:rPr lang="fr-FR" smtClean="0"/>
              <a:pPr/>
              <a:t>23/11/2021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AEBC6633-3FAE-4573-82BA-DB2196314E2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88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fld id="{B4A0B796-0CE5-4A78-8C7A-D46C9CF3A452}" type="datetimeFigureOut">
              <a:rPr lang="fr-FR" smtClean="0"/>
              <a:pPr/>
              <a:t>23/11/2021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3" rIns="99047" bIns="4952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7" tIns="49523" rIns="99047" bIns="49523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36719609-4CEC-4299-878B-E5123F64EF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55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38911" y="2978573"/>
            <a:ext cx="4873249" cy="1726627"/>
          </a:xfr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fr-FR" sz="44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168974" y="5101201"/>
            <a:ext cx="4696534" cy="66479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lvl1pPr marL="0" indent="0" algn="l" defTabSz="762000" rtl="0" eaLnBrk="1" fontAlgn="base" latinLnBrk="0" hangingPunct="1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fr-FR" sz="2400" b="0" kern="120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pic>
        <p:nvPicPr>
          <p:cNvPr id="10" name="Image 9" descr="back_group_vert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7315" y="4523328"/>
            <a:ext cx="8981229" cy="705873"/>
          </a:xfrm>
          <a:prstGeom prst="rect">
            <a:avLst/>
          </a:prstGeom>
        </p:spPr>
      </p:pic>
      <p:pic>
        <p:nvPicPr>
          <p:cNvPr id="11" name="Image 10" descr="back_group_bleu2.png"/>
          <p:cNvPicPr>
            <a:picLocks noChangeAspect="1"/>
          </p:cNvPicPr>
          <p:nvPr userDrawn="1"/>
        </p:nvPicPr>
        <p:blipFill>
          <a:blip r:embed="rId3" cstate="print"/>
          <a:srcRect l="66132" b="59681"/>
          <a:stretch>
            <a:fillRect/>
          </a:stretch>
        </p:blipFill>
        <p:spPr>
          <a:xfrm flipH="1">
            <a:off x="6047096" y="6250376"/>
            <a:ext cx="3096904" cy="607625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7020272" y="6474822"/>
            <a:ext cx="20281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262626">
                    <a:tint val="75000"/>
                  </a:srgbClr>
                </a:solidFill>
              </a:rPr>
              <a:t> </a:t>
            </a: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</a:rPr>
              <a:t>26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</a:rPr>
              <a:t>Novembre </a:t>
            </a: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</a:rPr>
              <a:t>2021</a:t>
            </a:r>
            <a:endParaRPr lang="fr-FR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400"/>
              </a:spcBef>
              <a:defRPr lang="fr-FR" sz="24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SzPct val="80000"/>
              <a:defRPr lang="fr-FR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2"/>
              </a:buBlip>
              <a:defRPr lang="fr-FR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5pPr>
              <a:defRPr lang="fr-FR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</a:lstStyle>
          <a:p>
            <a:pPr marL="266700" lvl="0" indent="-266700" algn="l" defTabSz="762000" rtl="0" eaLnBrk="1" fontAlgn="base" latinLnBrk="0" hangingPunct="1">
              <a:lnSpc>
                <a:spcPct val="90000"/>
              </a:lnSpc>
              <a:spcBef>
                <a:spcPts val="24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Blip>
                <a:blip r:embed="rId3"/>
              </a:buBlip>
            </a:pPr>
            <a:r>
              <a:rPr lang="fr-FR" dirty="0"/>
              <a:t>Cliquez pour modifier les styles du texte du masque</a:t>
            </a:r>
          </a:p>
          <a:p>
            <a:pPr marL="266700" lvl="1" indent="-266700" algn="l" defTabSz="762000" rtl="0" eaLnBrk="1" fontAlgn="base" latinLnBrk="0" hangingPunct="1">
              <a:lnSpc>
                <a:spcPct val="90000"/>
              </a:lnSpc>
              <a:spcBef>
                <a:spcPts val="24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266700" lvl="2" indent="-266700" algn="l" defTabSz="762000" rtl="0" eaLnBrk="1" fontAlgn="base" latinLnBrk="0" hangingPunct="1">
              <a:lnSpc>
                <a:spcPct val="90000"/>
              </a:lnSpc>
              <a:spcBef>
                <a:spcPts val="24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Blip>
                <a:blip r:embed="rId3"/>
              </a:buBlip>
            </a:pPr>
            <a:r>
              <a:rPr lang="fr-FR" dirty="0"/>
              <a:t>Troisième niveau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76672"/>
            <a:ext cx="1818411" cy="6480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8351435" y="6021288"/>
            <a:ext cx="792565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109621" y="6506344"/>
            <a:ext cx="792565" cy="351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9" name="Image 8" descr="back_group_vert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7315" y="4523328"/>
            <a:ext cx="8981229" cy="70587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332483" y="6165304"/>
            <a:ext cx="7811517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17" name="Groupe 16"/>
          <p:cNvGrpSpPr/>
          <p:nvPr userDrawn="1"/>
        </p:nvGrpSpPr>
        <p:grpSpPr>
          <a:xfrm>
            <a:off x="2249488" y="2667056"/>
            <a:ext cx="4645025" cy="2013738"/>
            <a:chOff x="3793331" y="2667056"/>
            <a:chExt cx="4645025" cy="2013738"/>
          </a:xfrm>
        </p:grpSpPr>
        <p:pic>
          <p:nvPicPr>
            <p:cNvPr id="11" name="Picture 3" descr="RVB_Valeo_Automotive_10CM-EN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t="65001"/>
            <a:stretch>
              <a:fillRect/>
            </a:stretch>
          </p:blipFill>
          <p:spPr bwMode="auto">
            <a:xfrm>
              <a:off x="3793331" y="3789040"/>
              <a:ext cx="4645025" cy="891754"/>
            </a:xfrm>
            <a:prstGeom prst="rect">
              <a:avLst/>
            </a:prstGeom>
            <a:noFill/>
          </p:spPr>
        </p:pic>
        <p:grpSp>
          <p:nvGrpSpPr>
            <p:cNvPr id="14" name="Group 49"/>
            <p:cNvGrpSpPr>
              <a:grpSpLocks/>
            </p:cNvGrpSpPr>
            <p:nvPr userDrawn="1"/>
          </p:nvGrpSpPr>
          <p:grpSpPr bwMode="auto">
            <a:xfrm>
              <a:off x="4895219" y="2667056"/>
              <a:ext cx="2422226" cy="1046857"/>
              <a:chOff x="1898" y="4606"/>
              <a:chExt cx="1134" cy="491"/>
            </a:xfrm>
          </p:grpSpPr>
          <p:sp>
            <p:nvSpPr>
              <p:cNvPr id="15" name="Freeform 50"/>
              <p:cNvSpPr>
                <a:spLocks/>
              </p:cNvSpPr>
              <p:nvPr userDrawn="1"/>
            </p:nvSpPr>
            <p:spPr bwMode="auto">
              <a:xfrm>
                <a:off x="1898" y="4906"/>
                <a:ext cx="1103" cy="191"/>
              </a:xfrm>
              <a:custGeom>
                <a:avLst/>
                <a:gdLst/>
                <a:ahLst/>
                <a:cxnLst>
                  <a:cxn ang="0">
                    <a:pos x="467" y="26"/>
                  </a:cxn>
                  <a:cxn ang="0">
                    <a:pos x="323" y="20"/>
                  </a:cxn>
                  <a:cxn ang="0">
                    <a:pos x="59" y="44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49" y="81"/>
                  </a:cxn>
                  <a:cxn ang="0">
                    <a:pos x="436" y="27"/>
                  </a:cxn>
                  <a:cxn ang="0">
                    <a:pos x="467" y="28"/>
                  </a:cxn>
                  <a:cxn ang="0">
                    <a:pos x="467" y="26"/>
                  </a:cxn>
                </a:cxnLst>
                <a:rect l="0" t="0" r="r" b="b"/>
                <a:pathLst>
                  <a:path w="467" h="81">
                    <a:moveTo>
                      <a:pt x="467" y="26"/>
                    </a:moveTo>
                    <a:cubicBezTo>
                      <a:pt x="427" y="23"/>
                      <a:pt x="377" y="20"/>
                      <a:pt x="323" y="20"/>
                    </a:cubicBezTo>
                    <a:cubicBezTo>
                      <a:pt x="239" y="20"/>
                      <a:pt x="145" y="26"/>
                      <a:pt x="59" y="44"/>
                    </a:cubicBezTo>
                    <a:cubicBezTo>
                      <a:pt x="44" y="25"/>
                      <a:pt x="27" y="1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3" y="26"/>
                      <a:pt x="39" y="49"/>
                      <a:pt x="49" y="81"/>
                    </a:cubicBezTo>
                    <a:cubicBezTo>
                      <a:pt x="170" y="36"/>
                      <a:pt x="321" y="27"/>
                      <a:pt x="436" y="27"/>
                    </a:cubicBezTo>
                    <a:cubicBezTo>
                      <a:pt x="447" y="27"/>
                      <a:pt x="457" y="28"/>
                      <a:pt x="467" y="28"/>
                    </a:cubicBezTo>
                    <a:cubicBezTo>
                      <a:pt x="467" y="26"/>
                      <a:pt x="467" y="26"/>
                      <a:pt x="467" y="26"/>
                    </a:cubicBezTo>
                  </a:path>
                </a:pathLst>
              </a:custGeom>
              <a:solidFill>
                <a:srgbClr val="4A78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" name="Freeform 51"/>
              <p:cNvSpPr>
                <a:spLocks noEditPoints="1"/>
              </p:cNvSpPr>
              <p:nvPr userDrawn="1"/>
            </p:nvSpPr>
            <p:spPr bwMode="auto">
              <a:xfrm>
                <a:off x="1990" y="4606"/>
                <a:ext cx="1042" cy="321"/>
              </a:xfrm>
              <a:custGeom>
                <a:avLst/>
                <a:gdLst/>
                <a:ahLst/>
                <a:cxnLst>
                  <a:cxn ang="0">
                    <a:pos x="303" y="71"/>
                  </a:cxn>
                  <a:cxn ang="0">
                    <a:pos x="304" y="61"/>
                  </a:cxn>
                  <a:cxn ang="0">
                    <a:pos x="295" y="52"/>
                  </a:cxn>
                  <a:cxn ang="0">
                    <a:pos x="282" y="71"/>
                  </a:cxn>
                  <a:cxn ang="0">
                    <a:pos x="303" y="71"/>
                  </a:cxn>
                  <a:cxn ang="0">
                    <a:pos x="151" y="106"/>
                  </a:cxn>
                  <a:cxn ang="0">
                    <a:pos x="141" y="110"/>
                  </a:cxn>
                  <a:cxn ang="0">
                    <a:pos x="133" y="96"/>
                  </a:cxn>
                  <a:cxn ang="0">
                    <a:pos x="137" y="66"/>
                  </a:cxn>
                  <a:cxn ang="0">
                    <a:pos x="155" y="54"/>
                  </a:cxn>
                  <a:cxn ang="0">
                    <a:pos x="157" y="54"/>
                  </a:cxn>
                  <a:cxn ang="0">
                    <a:pos x="151" y="106"/>
                  </a:cxn>
                  <a:cxn ang="0">
                    <a:pos x="403" y="85"/>
                  </a:cxn>
                  <a:cxn ang="0">
                    <a:pos x="389" y="115"/>
                  </a:cxn>
                  <a:cxn ang="0">
                    <a:pos x="380" y="100"/>
                  </a:cxn>
                  <a:cxn ang="0">
                    <a:pos x="381" y="82"/>
                  </a:cxn>
                  <a:cxn ang="0">
                    <a:pos x="395" y="52"/>
                  </a:cxn>
                  <a:cxn ang="0">
                    <a:pos x="404" y="67"/>
                  </a:cxn>
                  <a:cxn ang="0">
                    <a:pos x="403" y="85"/>
                  </a:cxn>
                  <a:cxn ang="0">
                    <a:pos x="230" y="133"/>
                  </a:cxn>
                  <a:cxn ang="0">
                    <a:pos x="194" y="133"/>
                  </a:cxn>
                  <a:cxn ang="0">
                    <a:pos x="210" y="0"/>
                  </a:cxn>
                  <a:cxn ang="0">
                    <a:pos x="246" y="0"/>
                  </a:cxn>
                  <a:cxn ang="0">
                    <a:pos x="230" y="133"/>
                  </a:cxn>
                  <a:cxn ang="0">
                    <a:pos x="303" y="109"/>
                  </a:cxn>
                  <a:cxn ang="0">
                    <a:pos x="328" y="106"/>
                  </a:cxn>
                  <a:cxn ang="0">
                    <a:pos x="324" y="130"/>
                  </a:cxn>
                  <a:cxn ang="0">
                    <a:pos x="290" y="133"/>
                  </a:cxn>
                  <a:cxn ang="0">
                    <a:pos x="244" y="97"/>
                  </a:cxn>
                  <a:cxn ang="0">
                    <a:pos x="298" y="32"/>
                  </a:cxn>
                  <a:cxn ang="0">
                    <a:pos x="338" y="66"/>
                  </a:cxn>
                  <a:cxn ang="0">
                    <a:pos x="335" y="92"/>
                  </a:cxn>
                  <a:cxn ang="0">
                    <a:pos x="280" y="92"/>
                  </a:cxn>
                  <a:cxn ang="0">
                    <a:pos x="303" y="109"/>
                  </a:cxn>
                  <a:cxn ang="0">
                    <a:pos x="161" y="32"/>
                  </a:cxn>
                  <a:cxn ang="0">
                    <a:pos x="111" y="49"/>
                  </a:cxn>
                  <a:cxn ang="0">
                    <a:pos x="95" y="101"/>
                  </a:cxn>
                  <a:cxn ang="0">
                    <a:pos x="122" y="134"/>
                  </a:cxn>
                  <a:cxn ang="0">
                    <a:pos x="150" y="125"/>
                  </a:cxn>
                  <a:cxn ang="0">
                    <a:pos x="150" y="125"/>
                  </a:cxn>
                  <a:cxn ang="0">
                    <a:pos x="149" y="133"/>
                  </a:cxn>
                  <a:cxn ang="0">
                    <a:pos x="184" y="133"/>
                  </a:cxn>
                  <a:cxn ang="0">
                    <a:pos x="196" y="33"/>
                  </a:cxn>
                  <a:cxn ang="0">
                    <a:pos x="161" y="32"/>
                  </a:cxn>
                  <a:cxn ang="0">
                    <a:pos x="441" y="68"/>
                  </a:cxn>
                  <a:cxn ang="0">
                    <a:pos x="397" y="32"/>
                  </a:cxn>
                  <a:cxn ang="0">
                    <a:pos x="342" y="99"/>
                  </a:cxn>
                  <a:cxn ang="0">
                    <a:pos x="387" y="136"/>
                  </a:cxn>
                  <a:cxn ang="0">
                    <a:pos x="441" y="68"/>
                  </a:cxn>
                  <a:cxn ang="0">
                    <a:pos x="83" y="0"/>
                  </a:cxn>
                  <a:cxn ang="0">
                    <a:pos x="48" y="93"/>
                  </a:cxn>
                  <a:cxn ang="0">
                    <a:pos x="48" y="93"/>
                  </a:cxn>
                  <a:cxn ang="0">
                    <a:pos x="42" y="0"/>
                  </a:cxn>
                  <a:cxn ang="0">
                    <a:pos x="0" y="0"/>
                  </a:cxn>
                  <a:cxn ang="0">
                    <a:pos x="20" y="133"/>
                  </a:cxn>
                  <a:cxn ang="0">
                    <a:pos x="61" y="133"/>
                  </a:cxn>
                  <a:cxn ang="0">
                    <a:pos x="121" y="0"/>
                  </a:cxn>
                  <a:cxn ang="0">
                    <a:pos x="83" y="0"/>
                  </a:cxn>
                </a:cxnLst>
                <a:rect l="0" t="0" r="r" b="b"/>
                <a:pathLst>
                  <a:path w="441" h="136">
                    <a:moveTo>
                      <a:pt x="303" y="71"/>
                    </a:moveTo>
                    <a:cubicBezTo>
                      <a:pt x="304" y="68"/>
                      <a:pt x="304" y="65"/>
                      <a:pt x="304" y="61"/>
                    </a:cubicBezTo>
                    <a:cubicBezTo>
                      <a:pt x="304" y="54"/>
                      <a:pt x="300" y="52"/>
                      <a:pt x="295" y="52"/>
                    </a:cubicBezTo>
                    <a:cubicBezTo>
                      <a:pt x="287" y="52"/>
                      <a:pt x="283" y="56"/>
                      <a:pt x="282" y="71"/>
                    </a:cubicBezTo>
                    <a:cubicBezTo>
                      <a:pt x="303" y="71"/>
                      <a:pt x="303" y="71"/>
                      <a:pt x="303" y="71"/>
                    </a:cubicBezTo>
                    <a:moveTo>
                      <a:pt x="151" y="106"/>
                    </a:moveTo>
                    <a:cubicBezTo>
                      <a:pt x="148" y="108"/>
                      <a:pt x="145" y="110"/>
                      <a:pt x="141" y="110"/>
                    </a:cubicBezTo>
                    <a:cubicBezTo>
                      <a:pt x="134" y="110"/>
                      <a:pt x="133" y="104"/>
                      <a:pt x="133" y="96"/>
                    </a:cubicBezTo>
                    <a:cubicBezTo>
                      <a:pt x="133" y="87"/>
                      <a:pt x="135" y="72"/>
                      <a:pt x="137" y="66"/>
                    </a:cubicBezTo>
                    <a:cubicBezTo>
                      <a:pt x="141" y="56"/>
                      <a:pt x="147" y="54"/>
                      <a:pt x="155" y="54"/>
                    </a:cubicBezTo>
                    <a:cubicBezTo>
                      <a:pt x="156" y="54"/>
                      <a:pt x="156" y="54"/>
                      <a:pt x="157" y="54"/>
                    </a:cubicBezTo>
                    <a:lnTo>
                      <a:pt x="151" y="106"/>
                    </a:lnTo>
                    <a:close/>
                    <a:moveTo>
                      <a:pt x="403" y="85"/>
                    </a:moveTo>
                    <a:cubicBezTo>
                      <a:pt x="400" y="110"/>
                      <a:pt x="396" y="115"/>
                      <a:pt x="389" y="115"/>
                    </a:cubicBezTo>
                    <a:cubicBezTo>
                      <a:pt x="382" y="115"/>
                      <a:pt x="380" y="110"/>
                      <a:pt x="380" y="100"/>
                    </a:cubicBezTo>
                    <a:cubicBezTo>
                      <a:pt x="380" y="95"/>
                      <a:pt x="380" y="89"/>
                      <a:pt x="381" y="82"/>
                    </a:cubicBezTo>
                    <a:cubicBezTo>
                      <a:pt x="384" y="57"/>
                      <a:pt x="387" y="52"/>
                      <a:pt x="395" y="52"/>
                    </a:cubicBezTo>
                    <a:cubicBezTo>
                      <a:pt x="401" y="52"/>
                      <a:pt x="404" y="57"/>
                      <a:pt x="404" y="67"/>
                    </a:cubicBezTo>
                    <a:cubicBezTo>
                      <a:pt x="404" y="72"/>
                      <a:pt x="403" y="78"/>
                      <a:pt x="403" y="85"/>
                    </a:cubicBezTo>
                    <a:close/>
                    <a:moveTo>
                      <a:pt x="230" y="133"/>
                    </a:moveTo>
                    <a:cubicBezTo>
                      <a:pt x="194" y="133"/>
                      <a:pt x="194" y="133"/>
                      <a:pt x="194" y="133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246" y="0"/>
                      <a:pt x="246" y="0"/>
                      <a:pt x="246" y="0"/>
                    </a:cubicBezTo>
                    <a:lnTo>
                      <a:pt x="230" y="133"/>
                    </a:lnTo>
                    <a:close/>
                    <a:moveTo>
                      <a:pt x="303" y="109"/>
                    </a:moveTo>
                    <a:cubicBezTo>
                      <a:pt x="311" y="109"/>
                      <a:pt x="320" y="108"/>
                      <a:pt x="328" y="106"/>
                    </a:cubicBezTo>
                    <a:cubicBezTo>
                      <a:pt x="324" y="130"/>
                      <a:pt x="324" y="130"/>
                      <a:pt x="324" y="130"/>
                    </a:cubicBezTo>
                    <a:cubicBezTo>
                      <a:pt x="315" y="132"/>
                      <a:pt x="302" y="133"/>
                      <a:pt x="290" y="133"/>
                    </a:cubicBezTo>
                    <a:cubicBezTo>
                      <a:pt x="254" y="133"/>
                      <a:pt x="244" y="118"/>
                      <a:pt x="244" y="97"/>
                    </a:cubicBezTo>
                    <a:cubicBezTo>
                      <a:pt x="244" y="44"/>
                      <a:pt x="267" y="32"/>
                      <a:pt x="298" y="32"/>
                    </a:cubicBezTo>
                    <a:cubicBezTo>
                      <a:pt x="323" y="32"/>
                      <a:pt x="338" y="43"/>
                      <a:pt x="338" y="66"/>
                    </a:cubicBezTo>
                    <a:cubicBezTo>
                      <a:pt x="338" y="76"/>
                      <a:pt x="336" y="85"/>
                      <a:pt x="335" y="92"/>
                    </a:cubicBezTo>
                    <a:cubicBezTo>
                      <a:pt x="280" y="92"/>
                      <a:pt x="280" y="92"/>
                      <a:pt x="280" y="92"/>
                    </a:cubicBezTo>
                    <a:cubicBezTo>
                      <a:pt x="280" y="103"/>
                      <a:pt x="284" y="109"/>
                      <a:pt x="303" y="109"/>
                    </a:cubicBezTo>
                    <a:close/>
                    <a:moveTo>
                      <a:pt x="161" y="32"/>
                    </a:moveTo>
                    <a:cubicBezTo>
                      <a:pt x="136" y="32"/>
                      <a:pt x="123" y="37"/>
                      <a:pt x="111" y="49"/>
                    </a:cubicBezTo>
                    <a:cubicBezTo>
                      <a:pt x="101" y="60"/>
                      <a:pt x="95" y="80"/>
                      <a:pt x="95" y="101"/>
                    </a:cubicBezTo>
                    <a:cubicBezTo>
                      <a:pt x="95" y="119"/>
                      <a:pt x="100" y="134"/>
                      <a:pt x="122" y="134"/>
                    </a:cubicBezTo>
                    <a:cubicBezTo>
                      <a:pt x="133" y="134"/>
                      <a:pt x="142" y="130"/>
                      <a:pt x="150" y="125"/>
                    </a:cubicBezTo>
                    <a:cubicBezTo>
                      <a:pt x="150" y="125"/>
                      <a:pt x="150" y="125"/>
                      <a:pt x="150" y="125"/>
                    </a:cubicBezTo>
                    <a:cubicBezTo>
                      <a:pt x="149" y="133"/>
                      <a:pt x="149" y="133"/>
                      <a:pt x="149" y="133"/>
                    </a:cubicBezTo>
                    <a:cubicBezTo>
                      <a:pt x="184" y="133"/>
                      <a:pt x="184" y="133"/>
                      <a:pt x="184" y="133"/>
                    </a:cubicBezTo>
                    <a:cubicBezTo>
                      <a:pt x="196" y="33"/>
                      <a:pt x="196" y="33"/>
                      <a:pt x="196" y="33"/>
                    </a:cubicBezTo>
                    <a:cubicBezTo>
                      <a:pt x="186" y="33"/>
                      <a:pt x="174" y="32"/>
                      <a:pt x="161" y="32"/>
                    </a:cubicBezTo>
                    <a:close/>
                    <a:moveTo>
                      <a:pt x="441" y="68"/>
                    </a:moveTo>
                    <a:cubicBezTo>
                      <a:pt x="441" y="42"/>
                      <a:pt x="425" y="32"/>
                      <a:pt x="397" y="32"/>
                    </a:cubicBezTo>
                    <a:cubicBezTo>
                      <a:pt x="363" y="32"/>
                      <a:pt x="342" y="47"/>
                      <a:pt x="342" y="99"/>
                    </a:cubicBezTo>
                    <a:cubicBezTo>
                      <a:pt x="342" y="125"/>
                      <a:pt x="359" y="136"/>
                      <a:pt x="387" y="136"/>
                    </a:cubicBezTo>
                    <a:cubicBezTo>
                      <a:pt x="421" y="136"/>
                      <a:pt x="441" y="121"/>
                      <a:pt x="441" y="68"/>
                    </a:cubicBezTo>
                    <a:close/>
                    <a:moveTo>
                      <a:pt x="83" y="0"/>
                    </a:moveTo>
                    <a:cubicBezTo>
                      <a:pt x="75" y="31"/>
                      <a:pt x="63" y="62"/>
                      <a:pt x="48" y="93"/>
                    </a:cubicBezTo>
                    <a:cubicBezTo>
                      <a:pt x="48" y="93"/>
                      <a:pt x="48" y="93"/>
                      <a:pt x="48" y="93"/>
                    </a:cubicBezTo>
                    <a:cubicBezTo>
                      <a:pt x="44" y="68"/>
                      <a:pt x="42" y="31"/>
                      <a:pt x="4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49"/>
                      <a:pt x="11" y="94"/>
                      <a:pt x="20" y="133"/>
                    </a:cubicBezTo>
                    <a:cubicBezTo>
                      <a:pt x="61" y="133"/>
                      <a:pt x="61" y="133"/>
                      <a:pt x="61" y="133"/>
                    </a:cubicBezTo>
                    <a:cubicBezTo>
                      <a:pt x="83" y="92"/>
                      <a:pt x="105" y="47"/>
                      <a:pt x="121" y="0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97D0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Image 11" descr="back_group_vert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4522788"/>
            <a:ext cx="8982076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2" descr="back_group_bleu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32" b="59682"/>
          <a:stretch>
            <a:fillRect/>
          </a:stretch>
        </p:blipFill>
        <p:spPr bwMode="auto">
          <a:xfrm flipH="1">
            <a:off x="6046788" y="6249988"/>
            <a:ext cx="30972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7080250" y="6475413"/>
            <a:ext cx="2028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fr-FR" altLang="fr-FR" sz="16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04 Novembre 2016</a:t>
            </a:r>
            <a:endParaRPr kumimoji="0" lang="fr-FR" altLang="fr-FR" sz="16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38911" y="2978573"/>
            <a:ext cx="4873249" cy="1726627"/>
          </a:xfr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>
            <a:lvl1pPr mar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fr-FR" sz="44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168974" y="5101201"/>
            <a:ext cx="4696534" cy="66479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762000" rtl="0" eaLnBrk="1" fontAlgn="base" latinLnBrk="0" hangingPunct="1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fr-FR" sz="2400" b="0" kern="120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485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400"/>
              </a:spcBef>
              <a:defRPr lang="fr-FR" sz="24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SzPct val="80000"/>
              <a:defRPr lang="fr-FR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2"/>
              </a:buBlip>
              <a:defRPr lang="fr-FR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5pPr>
              <a:defRPr lang="fr-FR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7529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76250"/>
            <a:ext cx="1817688" cy="649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351838" y="6021388"/>
            <a:ext cx="792162" cy="83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7110413" y="6505575"/>
            <a:ext cx="792162" cy="35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Image 13" descr="back_group_vert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4522788"/>
            <a:ext cx="8982076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1331913" y="6165850"/>
            <a:ext cx="7812087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7" name="Groupe 16"/>
          <p:cNvGrpSpPr>
            <a:grpSpLocks/>
          </p:cNvGrpSpPr>
          <p:nvPr userDrawn="1"/>
        </p:nvGrpSpPr>
        <p:grpSpPr bwMode="auto">
          <a:xfrm>
            <a:off x="2249488" y="2667000"/>
            <a:ext cx="4645025" cy="2014538"/>
            <a:chOff x="3793331" y="2667056"/>
            <a:chExt cx="4645025" cy="2013738"/>
          </a:xfrm>
        </p:grpSpPr>
        <p:pic>
          <p:nvPicPr>
            <p:cNvPr id="8" name="Picture 3" descr="RVB_Valeo_Automotive_10CM-EN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001"/>
            <a:stretch>
              <a:fillRect/>
            </a:stretch>
          </p:blipFill>
          <p:spPr bwMode="auto">
            <a:xfrm>
              <a:off x="3793331" y="3789040"/>
              <a:ext cx="4645025" cy="891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oup 49"/>
            <p:cNvGrpSpPr>
              <a:grpSpLocks/>
            </p:cNvGrpSpPr>
            <p:nvPr userDrawn="1"/>
          </p:nvGrpSpPr>
          <p:grpSpPr bwMode="auto">
            <a:xfrm>
              <a:off x="4895219" y="2667056"/>
              <a:ext cx="2422226" cy="1046857"/>
              <a:chOff x="1898" y="4606"/>
              <a:chExt cx="1134" cy="491"/>
            </a:xfrm>
          </p:grpSpPr>
          <p:sp>
            <p:nvSpPr>
              <p:cNvPr id="10" name="Freeform 50"/>
              <p:cNvSpPr>
                <a:spLocks/>
              </p:cNvSpPr>
              <p:nvPr userDrawn="1"/>
            </p:nvSpPr>
            <p:spPr bwMode="auto">
              <a:xfrm>
                <a:off x="1898" y="4906"/>
                <a:ext cx="1103" cy="191"/>
              </a:xfrm>
              <a:custGeom>
                <a:avLst/>
                <a:gdLst>
                  <a:gd name="T0" fmla="*/ 467 w 467"/>
                  <a:gd name="T1" fmla="*/ 26 h 81"/>
                  <a:gd name="T2" fmla="*/ 323 w 467"/>
                  <a:gd name="T3" fmla="*/ 20 h 81"/>
                  <a:gd name="T4" fmla="*/ 59 w 467"/>
                  <a:gd name="T5" fmla="*/ 44 h 81"/>
                  <a:gd name="T6" fmla="*/ 0 w 467"/>
                  <a:gd name="T7" fmla="*/ 0 h 81"/>
                  <a:gd name="T8" fmla="*/ 0 w 467"/>
                  <a:gd name="T9" fmla="*/ 1 h 81"/>
                  <a:gd name="T10" fmla="*/ 49 w 467"/>
                  <a:gd name="T11" fmla="*/ 81 h 81"/>
                  <a:gd name="T12" fmla="*/ 436 w 467"/>
                  <a:gd name="T13" fmla="*/ 27 h 81"/>
                  <a:gd name="T14" fmla="*/ 467 w 467"/>
                  <a:gd name="T15" fmla="*/ 28 h 81"/>
                  <a:gd name="T16" fmla="*/ 467 w 467"/>
                  <a:gd name="T17" fmla="*/ 26 h 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7" h="81">
                    <a:moveTo>
                      <a:pt x="467" y="26"/>
                    </a:moveTo>
                    <a:cubicBezTo>
                      <a:pt x="427" y="23"/>
                      <a:pt x="377" y="20"/>
                      <a:pt x="323" y="20"/>
                    </a:cubicBezTo>
                    <a:cubicBezTo>
                      <a:pt x="239" y="20"/>
                      <a:pt x="145" y="26"/>
                      <a:pt x="59" y="44"/>
                    </a:cubicBezTo>
                    <a:cubicBezTo>
                      <a:pt x="44" y="25"/>
                      <a:pt x="27" y="1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3" y="26"/>
                      <a:pt x="39" y="49"/>
                      <a:pt x="49" y="81"/>
                    </a:cubicBezTo>
                    <a:cubicBezTo>
                      <a:pt x="170" y="36"/>
                      <a:pt x="321" y="27"/>
                      <a:pt x="436" y="27"/>
                    </a:cubicBezTo>
                    <a:cubicBezTo>
                      <a:pt x="447" y="27"/>
                      <a:pt x="457" y="28"/>
                      <a:pt x="467" y="28"/>
                    </a:cubicBezTo>
                    <a:cubicBezTo>
                      <a:pt x="467" y="26"/>
                      <a:pt x="467" y="26"/>
                      <a:pt x="467" y="26"/>
                    </a:cubicBezTo>
                  </a:path>
                </a:pathLst>
              </a:custGeom>
              <a:solidFill>
                <a:srgbClr val="4A7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" name="Freeform 51"/>
              <p:cNvSpPr>
                <a:spLocks noEditPoints="1"/>
              </p:cNvSpPr>
              <p:nvPr userDrawn="1"/>
            </p:nvSpPr>
            <p:spPr bwMode="auto">
              <a:xfrm>
                <a:off x="1990" y="4606"/>
                <a:ext cx="1042" cy="321"/>
              </a:xfrm>
              <a:custGeom>
                <a:avLst/>
                <a:gdLst>
                  <a:gd name="T0" fmla="*/ 303 w 441"/>
                  <a:gd name="T1" fmla="*/ 71 h 136"/>
                  <a:gd name="T2" fmla="*/ 304 w 441"/>
                  <a:gd name="T3" fmla="*/ 61 h 136"/>
                  <a:gd name="T4" fmla="*/ 295 w 441"/>
                  <a:gd name="T5" fmla="*/ 52 h 136"/>
                  <a:gd name="T6" fmla="*/ 282 w 441"/>
                  <a:gd name="T7" fmla="*/ 71 h 136"/>
                  <a:gd name="T8" fmla="*/ 303 w 441"/>
                  <a:gd name="T9" fmla="*/ 71 h 136"/>
                  <a:gd name="T10" fmla="*/ 151 w 441"/>
                  <a:gd name="T11" fmla="*/ 106 h 136"/>
                  <a:gd name="T12" fmla="*/ 141 w 441"/>
                  <a:gd name="T13" fmla="*/ 110 h 136"/>
                  <a:gd name="T14" fmla="*/ 133 w 441"/>
                  <a:gd name="T15" fmla="*/ 96 h 136"/>
                  <a:gd name="T16" fmla="*/ 137 w 441"/>
                  <a:gd name="T17" fmla="*/ 66 h 136"/>
                  <a:gd name="T18" fmla="*/ 155 w 441"/>
                  <a:gd name="T19" fmla="*/ 54 h 136"/>
                  <a:gd name="T20" fmla="*/ 157 w 441"/>
                  <a:gd name="T21" fmla="*/ 54 h 136"/>
                  <a:gd name="T22" fmla="*/ 151 w 441"/>
                  <a:gd name="T23" fmla="*/ 106 h 136"/>
                  <a:gd name="T24" fmla="*/ 403 w 441"/>
                  <a:gd name="T25" fmla="*/ 85 h 136"/>
                  <a:gd name="T26" fmla="*/ 389 w 441"/>
                  <a:gd name="T27" fmla="*/ 115 h 136"/>
                  <a:gd name="T28" fmla="*/ 380 w 441"/>
                  <a:gd name="T29" fmla="*/ 100 h 136"/>
                  <a:gd name="T30" fmla="*/ 381 w 441"/>
                  <a:gd name="T31" fmla="*/ 82 h 136"/>
                  <a:gd name="T32" fmla="*/ 395 w 441"/>
                  <a:gd name="T33" fmla="*/ 52 h 136"/>
                  <a:gd name="T34" fmla="*/ 404 w 441"/>
                  <a:gd name="T35" fmla="*/ 67 h 136"/>
                  <a:gd name="T36" fmla="*/ 403 w 441"/>
                  <a:gd name="T37" fmla="*/ 85 h 136"/>
                  <a:gd name="T38" fmla="*/ 230 w 441"/>
                  <a:gd name="T39" fmla="*/ 133 h 136"/>
                  <a:gd name="T40" fmla="*/ 194 w 441"/>
                  <a:gd name="T41" fmla="*/ 133 h 136"/>
                  <a:gd name="T42" fmla="*/ 210 w 441"/>
                  <a:gd name="T43" fmla="*/ 0 h 136"/>
                  <a:gd name="T44" fmla="*/ 246 w 441"/>
                  <a:gd name="T45" fmla="*/ 0 h 136"/>
                  <a:gd name="T46" fmla="*/ 230 w 441"/>
                  <a:gd name="T47" fmla="*/ 133 h 136"/>
                  <a:gd name="T48" fmla="*/ 303 w 441"/>
                  <a:gd name="T49" fmla="*/ 109 h 136"/>
                  <a:gd name="T50" fmla="*/ 328 w 441"/>
                  <a:gd name="T51" fmla="*/ 106 h 136"/>
                  <a:gd name="T52" fmla="*/ 324 w 441"/>
                  <a:gd name="T53" fmla="*/ 130 h 136"/>
                  <a:gd name="T54" fmla="*/ 290 w 441"/>
                  <a:gd name="T55" fmla="*/ 133 h 136"/>
                  <a:gd name="T56" fmla="*/ 244 w 441"/>
                  <a:gd name="T57" fmla="*/ 97 h 136"/>
                  <a:gd name="T58" fmla="*/ 298 w 441"/>
                  <a:gd name="T59" fmla="*/ 32 h 136"/>
                  <a:gd name="T60" fmla="*/ 338 w 441"/>
                  <a:gd name="T61" fmla="*/ 66 h 136"/>
                  <a:gd name="T62" fmla="*/ 335 w 441"/>
                  <a:gd name="T63" fmla="*/ 92 h 136"/>
                  <a:gd name="T64" fmla="*/ 280 w 441"/>
                  <a:gd name="T65" fmla="*/ 92 h 136"/>
                  <a:gd name="T66" fmla="*/ 303 w 441"/>
                  <a:gd name="T67" fmla="*/ 109 h 136"/>
                  <a:gd name="T68" fmla="*/ 161 w 441"/>
                  <a:gd name="T69" fmla="*/ 32 h 136"/>
                  <a:gd name="T70" fmla="*/ 111 w 441"/>
                  <a:gd name="T71" fmla="*/ 49 h 136"/>
                  <a:gd name="T72" fmla="*/ 95 w 441"/>
                  <a:gd name="T73" fmla="*/ 101 h 136"/>
                  <a:gd name="T74" fmla="*/ 122 w 441"/>
                  <a:gd name="T75" fmla="*/ 134 h 136"/>
                  <a:gd name="T76" fmla="*/ 150 w 441"/>
                  <a:gd name="T77" fmla="*/ 125 h 136"/>
                  <a:gd name="T78" fmla="*/ 150 w 441"/>
                  <a:gd name="T79" fmla="*/ 125 h 136"/>
                  <a:gd name="T80" fmla="*/ 149 w 441"/>
                  <a:gd name="T81" fmla="*/ 133 h 136"/>
                  <a:gd name="T82" fmla="*/ 184 w 441"/>
                  <a:gd name="T83" fmla="*/ 133 h 136"/>
                  <a:gd name="T84" fmla="*/ 196 w 441"/>
                  <a:gd name="T85" fmla="*/ 33 h 136"/>
                  <a:gd name="T86" fmla="*/ 161 w 441"/>
                  <a:gd name="T87" fmla="*/ 32 h 136"/>
                  <a:gd name="T88" fmla="*/ 441 w 441"/>
                  <a:gd name="T89" fmla="*/ 68 h 136"/>
                  <a:gd name="T90" fmla="*/ 397 w 441"/>
                  <a:gd name="T91" fmla="*/ 32 h 136"/>
                  <a:gd name="T92" fmla="*/ 342 w 441"/>
                  <a:gd name="T93" fmla="*/ 99 h 136"/>
                  <a:gd name="T94" fmla="*/ 387 w 441"/>
                  <a:gd name="T95" fmla="*/ 136 h 136"/>
                  <a:gd name="T96" fmla="*/ 441 w 441"/>
                  <a:gd name="T97" fmla="*/ 68 h 136"/>
                  <a:gd name="T98" fmla="*/ 83 w 441"/>
                  <a:gd name="T99" fmla="*/ 0 h 136"/>
                  <a:gd name="T100" fmla="*/ 48 w 441"/>
                  <a:gd name="T101" fmla="*/ 93 h 136"/>
                  <a:gd name="T102" fmla="*/ 48 w 441"/>
                  <a:gd name="T103" fmla="*/ 93 h 136"/>
                  <a:gd name="T104" fmla="*/ 42 w 441"/>
                  <a:gd name="T105" fmla="*/ 0 h 136"/>
                  <a:gd name="T106" fmla="*/ 0 w 441"/>
                  <a:gd name="T107" fmla="*/ 0 h 136"/>
                  <a:gd name="T108" fmla="*/ 20 w 441"/>
                  <a:gd name="T109" fmla="*/ 133 h 136"/>
                  <a:gd name="T110" fmla="*/ 61 w 441"/>
                  <a:gd name="T111" fmla="*/ 133 h 136"/>
                  <a:gd name="T112" fmla="*/ 121 w 441"/>
                  <a:gd name="T113" fmla="*/ 0 h 136"/>
                  <a:gd name="T114" fmla="*/ 83 w 441"/>
                  <a:gd name="T115" fmla="*/ 0 h 1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41" h="136">
                    <a:moveTo>
                      <a:pt x="303" y="71"/>
                    </a:moveTo>
                    <a:cubicBezTo>
                      <a:pt x="304" y="68"/>
                      <a:pt x="304" y="65"/>
                      <a:pt x="304" y="61"/>
                    </a:cubicBezTo>
                    <a:cubicBezTo>
                      <a:pt x="304" y="54"/>
                      <a:pt x="300" y="52"/>
                      <a:pt x="295" y="52"/>
                    </a:cubicBezTo>
                    <a:cubicBezTo>
                      <a:pt x="287" y="52"/>
                      <a:pt x="283" y="56"/>
                      <a:pt x="282" y="71"/>
                    </a:cubicBezTo>
                    <a:cubicBezTo>
                      <a:pt x="303" y="71"/>
                      <a:pt x="303" y="71"/>
                      <a:pt x="303" y="71"/>
                    </a:cubicBezTo>
                    <a:moveTo>
                      <a:pt x="151" y="106"/>
                    </a:moveTo>
                    <a:cubicBezTo>
                      <a:pt x="148" y="108"/>
                      <a:pt x="145" y="110"/>
                      <a:pt x="141" y="110"/>
                    </a:cubicBezTo>
                    <a:cubicBezTo>
                      <a:pt x="134" y="110"/>
                      <a:pt x="133" y="104"/>
                      <a:pt x="133" y="96"/>
                    </a:cubicBezTo>
                    <a:cubicBezTo>
                      <a:pt x="133" y="87"/>
                      <a:pt x="135" y="72"/>
                      <a:pt x="137" y="66"/>
                    </a:cubicBezTo>
                    <a:cubicBezTo>
                      <a:pt x="141" y="56"/>
                      <a:pt x="147" y="54"/>
                      <a:pt x="155" y="54"/>
                    </a:cubicBezTo>
                    <a:cubicBezTo>
                      <a:pt x="156" y="54"/>
                      <a:pt x="156" y="54"/>
                      <a:pt x="157" y="54"/>
                    </a:cubicBezTo>
                    <a:lnTo>
                      <a:pt x="151" y="106"/>
                    </a:lnTo>
                    <a:close/>
                    <a:moveTo>
                      <a:pt x="403" y="85"/>
                    </a:moveTo>
                    <a:cubicBezTo>
                      <a:pt x="400" y="110"/>
                      <a:pt x="396" y="115"/>
                      <a:pt x="389" y="115"/>
                    </a:cubicBezTo>
                    <a:cubicBezTo>
                      <a:pt x="382" y="115"/>
                      <a:pt x="380" y="110"/>
                      <a:pt x="380" y="100"/>
                    </a:cubicBezTo>
                    <a:cubicBezTo>
                      <a:pt x="380" y="95"/>
                      <a:pt x="380" y="89"/>
                      <a:pt x="381" y="82"/>
                    </a:cubicBezTo>
                    <a:cubicBezTo>
                      <a:pt x="384" y="57"/>
                      <a:pt x="387" y="52"/>
                      <a:pt x="395" y="52"/>
                    </a:cubicBezTo>
                    <a:cubicBezTo>
                      <a:pt x="401" y="52"/>
                      <a:pt x="404" y="57"/>
                      <a:pt x="404" y="67"/>
                    </a:cubicBezTo>
                    <a:cubicBezTo>
                      <a:pt x="404" y="72"/>
                      <a:pt x="403" y="78"/>
                      <a:pt x="403" y="85"/>
                    </a:cubicBezTo>
                    <a:close/>
                    <a:moveTo>
                      <a:pt x="230" y="133"/>
                    </a:moveTo>
                    <a:cubicBezTo>
                      <a:pt x="194" y="133"/>
                      <a:pt x="194" y="133"/>
                      <a:pt x="194" y="133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246" y="0"/>
                      <a:pt x="246" y="0"/>
                      <a:pt x="246" y="0"/>
                    </a:cubicBezTo>
                    <a:lnTo>
                      <a:pt x="230" y="133"/>
                    </a:lnTo>
                    <a:close/>
                    <a:moveTo>
                      <a:pt x="303" y="109"/>
                    </a:moveTo>
                    <a:cubicBezTo>
                      <a:pt x="311" y="109"/>
                      <a:pt x="320" y="108"/>
                      <a:pt x="328" y="106"/>
                    </a:cubicBezTo>
                    <a:cubicBezTo>
                      <a:pt x="324" y="130"/>
                      <a:pt x="324" y="130"/>
                      <a:pt x="324" y="130"/>
                    </a:cubicBezTo>
                    <a:cubicBezTo>
                      <a:pt x="315" y="132"/>
                      <a:pt x="302" y="133"/>
                      <a:pt x="290" y="133"/>
                    </a:cubicBezTo>
                    <a:cubicBezTo>
                      <a:pt x="254" y="133"/>
                      <a:pt x="244" y="118"/>
                      <a:pt x="244" y="97"/>
                    </a:cubicBezTo>
                    <a:cubicBezTo>
                      <a:pt x="244" y="44"/>
                      <a:pt x="267" y="32"/>
                      <a:pt x="298" y="32"/>
                    </a:cubicBezTo>
                    <a:cubicBezTo>
                      <a:pt x="323" y="32"/>
                      <a:pt x="338" y="43"/>
                      <a:pt x="338" y="66"/>
                    </a:cubicBezTo>
                    <a:cubicBezTo>
                      <a:pt x="338" y="76"/>
                      <a:pt x="336" y="85"/>
                      <a:pt x="335" y="92"/>
                    </a:cubicBezTo>
                    <a:cubicBezTo>
                      <a:pt x="280" y="92"/>
                      <a:pt x="280" y="92"/>
                      <a:pt x="280" y="92"/>
                    </a:cubicBezTo>
                    <a:cubicBezTo>
                      <a:pt x="280" y="103"/>
                      <a:pt x="284" y="109"/>
                      <a:pt x="303" y="109"/>
                    </a:cubicBezTo>
                    <a:close/>
                    <a:moveTo>
                      <a:pt x="161" y="32"/>
                    </a:moveTo>
                    <a:cubicBezTo>
                      <a:pt x="136" y="32"/>
                      <a:pt x="123" y="37"/>
                      <a:pt x="111" y="49"/>
                    </a:cubicBezTo>
                    <a:cubicBezTo>
                      <a:pt x="101" y="60"/>
                      <a:pt x="95" y="80"/>
                      <a:pt x="95" y="101"/>
                    </a:cubicBezTo>
                    <a:cubicBezTo>
                      <a:pt x="95" y="119"/>
                      <a:pt x="100" y="134"/>
                      <a:pt x="122" y="134"/>
                    </a:cubicBezTo>
                    <a:cubicBezTo>
                      <a:pt x="133" y="134"/>
                      <a:pt x="142" y="130"/>
                      <a:pt x="150" y="125"/>
                    </a:cubicBezTo>
                    <a:cubicBezTo>
                      <a:pt x="150" y="125"/>
                      <a:pt x="150" y="125"/>
                      <a:pt x="150" y="125"/>
                    </a:cubicBezTo>
                    <a:cubicBezTo>
                      <a:pt x="149" y="133"/>
                      <a:pt x="149" y="133"/>
                      <a:pt x="149" y="133"/>
                    </a:cubicBezTo>
                    <a:cubicBezTo>
                      <a:pt x="184" y="133"/>
                      <a:pt x="184" y="133"/>
                      <a:pt x="184" y="133"/>
                    </a:cubicBezTo>
                    <a:cubicBezTo>
                      <a:pt x="196" y="33"/>
                      <a:pt x="196" y="33"/>
                      <a:pt x="196" y="33"/>
                    </a:cubicBezTo>
                    <a:cubicBezTo>
                      <a:pt x="186" y="33"/>
                      <a:pt x="174" y="32"/>
                      <a:pt x="161" y="32"/>
                    </a:cubicBezTo>
                    <a:close/>
                    <a:moveTo>
                      <a:pt x="441" y="68"/>
                    </a:moveTo>
                    <a:cubicBezTo>
                      <a:pt x="441" y="42"/>
                      <a:pt x="425" y="32"/>
                      <a:pt x="397" y="32"/>
                    </a:cubicBezTo>
                    <a:cubicBezTo>
                      <a:pt x="363" y="32"/>
                      <a:pt x="342" y="47"/>
                      <a:pt x="342" y="99"/>
                    </a:cubicBezTo>
                    <a:cubicBezTo>
                      <a:pt x="342" y="125"/>
                      <a:pt x="359" y="136"/>
                      <a:pt x="387" y="136"/>
                    </a:cubicBezTo>
                    <a:cubicBezTo>
                      <a:pt x="421" y="136"/>
                      <a:pt x="441" y="121"/>
                      <a:pt x="441" y="68"/>
                    </a:cubicBezTo>
                    <a:close/>
                    <a:moveTo>
                      <a:pt x="83" y="0"/>
                    </a:moveTo>
                    <a:cubicBezTo>
                      <a:pt x="75" y="31"/>
                      <a:pt x="63" y="62"/>
                      <a:pt x="48" y="93"/>
                    </a:cubicBezTo>
                    <a:cubicBezTo>
                      <a:pt x="48" y="93"/>
                      <a:pt x="48" y="93"/>
                      <a:pt x="48" y="93"/>
                    </a:cubicBezTo>
                    <a:cubicBezTo>
                      <a:pt x="44" y="68"/>
                      <a:pt x="42" y="31"/>
                      <a:pt x="4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49"/>
                      <a:pt x="11" y="94"/>
                      <a:pt x="20" y="133"/>
                    </a:cubicBezTo>
                    <a:cubicBezTo>
                      <a:pt x="61" y="133"/>
                      <a:pt x="61" y="133"/>
                      <a:pt x="61" y="133"/>
                    </a:cubicBezTo>
                    <a:cubicBezTo>
                      <a:pt x="83" y="92"/>
                      <a:pt x="105" y="47"/>
                      <a:pt x="121" y="0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97D0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726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jpe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5.png"/><Relationship Id="rId4" Type="http://schemas.openxmlformats.org/officeDocument/2006/relationships/theme" Target="../theme/theme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ourbe2.png"/>
          <p:cNvPicPr>
            <a:picLocks noChangeAspect="1"/>
          </p:cNvPicPr>
          <p:nvPr/>
        </p:nvPicPr>
        <p:blipFill>
          <a:blip r:embed="rId5" cstate="print"/>
          <a:srcRect r="5449" b="58522"/>
          <a:stretch>
            <a:fillRect/>
          </a:stretch>
        </p:blipFill>
        <p:spPr>
          <a:xfrm>
            <a:off x="549972" y="6232910"/>
            <a:ext cx="8342508" cy="625091"/>
          </a:xfrm>
          <a:prstGeom prst="rect">
            <a:avLst/>
          </a:prstGeom>
        </p:spPr>
      </p:pic>
      <p:pic>
        <p:nvPicPr>
          <p:cNvPr id="11" name="Image 10" descr="back_group_vert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17315" y="548680"/>
            <a:ext cx="2596051" cy="43204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9929" y="216000"/>
            <a:ext cx="8621425" cy="417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1527175" lvl="0" indent="-1527175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4824" y="1411200"/>
            <a:ext cx="8229600" cy="453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6700" lvl="0" indent="-266700" algn="l" defTabSz="762000" rtl="0" eaLnBrk="1" fontAlgn="base" latinLnBrk="0" hangingPunct="1">
              <a:lnSpc>
                <a:spcPct val="90000"/>
              </a:lnSpc>
              <a:spcBef>
                <a:spcPts val="2400"/>
              </a:spcBef>
              <a:spcAft>
                <a:spcPct val="0"/>
              </a:spcAft>
              <a:buClr>
                <a:schemeClr val="accent1"/>
              </a:buClr>
              <a:buSzPct val="80000"/>
              <a:buFontTx/>
              <a:buBlip>
                <a:blip r:embed="rId7"/>
              </a:buBlip>
            </a:pPr>
            <a:r>
              <a:rPr lang="fr-FR" dirty="0"/>
              <a:t>Cliquez pour modifier les styles du texte du masque</a:t>
            </a:r>
          </a:p>
          <a:p>
            <a:pPr marL="533400" lvl="1" indent="-265113" algn="l" defTabSz="7620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85000"/>
              <a:buFontTx/>
              <a:buBlip>
                <a:blip r:embed="rId8"/>
              </a:buBlip>
            </a:pPr>
            <a:r>
              <a:rPr lang="fr-FR" dirty="0"/>
              <a:t>Deuxième niveau</a:t>
            </a:r>
          </a:p>
          <a:p>
            <a:pPr marL="711200" lvl="2" indent="-176213" algn="l" defTabSz="7620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Tx/>
              <a:buBlip>
                <a:blip r:embed="rId9"/>
              </a:buBlip>
            </a:pPr>
            <a:r>
              <a:rPr lang="fr-FR" dirty="0"/>
              <a:t>Troisième niveau</a:t>
            </a:r>
          </a:p>
        </p:txBody>
      </p:sp>
      <p:sp>
        <p:nvSpPr>
          <p:cNvPr id="9" name="Espace réservé du numéro de diapositive 5"/>
          <p:cNvSpPr txBox="1">
            <a:spLocks/>
          </p:cNvSpPr>
          <p:nvPr/>
        </p:nvSpPr>
        <p:spPr>
          <a:xfrm>
            <a:off x="6012160" y="6472800"/>
            <a:ext cx="1961565" cy="33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1B0CAD-EC3D-49AF-A96A-BF49D2C7C156}" type="slidenum">
              <a:rPr lang="fr-FR" sz="1600" b="1" smtClean="0">
                <a:solidFill>
                  <a:srgbClr val="4A788C"/>
                </a:solidFill>
              </a:rPr>
              <a:pPr>
                <a:defRPr/>
              </a:pPr>
              <a:t>‹N°›</a:t>
            </a:fld>
            <a:endParaRPr lang="fr-FR" sz="1600" b="1">
              <a:solidFill>
                <a:srgbClr val="4A788C"/>
              </a:solidFill>
            </a:endParaRPr>
          </a:p>
        </p:txBody>
      </p:sp>
      <p:pic>
        <p:nvPicPr>
          <p:cNvPr id="10" name="Image 9" descr="Logo Club.jpeg.jp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8244408" y="5889653"/>
            <a:ext cx="684814" cy="968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lang="fr-FR" sz="3200" b="0" kern="1200" dirty="0" smtClean="0">
          <a:solidFill>
            <a:srgbClr val="5C5C5C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fontAlgn="base" latinLnBrk="0" hangingPunct="1">
        <a:lnSpc>
          <a:spcPct val="90000"/>
        </a:lnSpc>
        <a:spcBef>
          <a:spcPct val="20000"/>
        </a:spcBef>
        <a:spcAft>
          <a:spcPts val="1200"/>
        </a:spcAft>
        <a:buFont typeface="Arial" pitchFamily="34" charset="0"/>
        <a:buBlip>
          <a:blip r:embed="rId11"/>
        </a:buBlip>
        <a:defRPr lang="fr-FR" sz="2400" b="0" kern="1200" dirty="0" smtClean="0">
          <a:solidFill>
            <a:srgbClr val="5C5C5C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762000" rtl="0" eaLnBrk="1" fontAlgn="base" latinLnBrk="0" hangingPunct="1">
        <a:lnSpc>
          <a:spcPct val="90000"/>
        </a:lnSpc>
        <a:spcBef>
          <a:spcPts val="600"/>
        </a:spcBef>
        <a:spcAft>
          <a:spcPts val="600"/>
        </a:spcAft>
        <a:buFontTx/>
        <a:buBlip>
          <a:blip r:embed="rId8"/>
        </a:buBlip>
        <a:defRPr lang="fr-FR" sz="2000" b="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2pPr>
      <a:lvl3pPr marL="1143000" indent="-228600" algn="l" defTabSz="762000" rtl="0" eaLnBrk="1" fontAlgn="base" latinLnBrk="0" hangingPunct="1">
        <a:lnSpc>
          <a:spcPct val="90000"/>
        </a:lnSpc>
        <a:spcBef>
          <a:spcPct val="20000"/>
        </a:spcBef>
        <a:spcAft>
          <a:spcPct val="0"/>
        </a:spcAft>
        <a:buSzPct val="60000"/>
        <a:buFontTx/>
        <a:buBlip>
          <a:blip r:embed="rId9"/>
        </a:buBlip>
        <a:defRPr lang="fr-FR" sz="1800" b="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3pPr>
      <a:lvl4pPr marL="1600200" indent="-228600" algn="l" defTabSz="762000" rtl="0" eaLnBrk="1" fontAlgn="base" latinLnBrk="0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buChar char="-"/>
        <a:defRPr lang="fr-FR" sz="1600" b="0" kern="1200" smtClean="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084263" indent="-276225" algn="l" defTabSz="762000" rtl="0" eaLnBrk="1" fontAlgn="base" latinLnBrk="0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buNone/>
        <a:defRPr lang="fr-FR" sz="1800" b="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6" descr="courbe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9" b="58522"/>
          <a:stretch>
            <a:fillRect/>
          </a:stretch>
        </p:blipFill>
        <p:spPr bwMode="auto">
          <a:xfrm>
            <a:off x="549275" y="6232525"/>
            <a:ext cx="83439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10" descr="back_group_vert2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549275"/>
            <a:ext cx="25955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69875" y="215900"/>
            <a:ext cx="86217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4688" y="1411288"/>
            <a:ext cx="8229600" cy="454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numéro de diapositive 5"/>
          <p:cNvSpPr txBox="1">
            <a:spLocks/>
          </p:cNvSpPr>
          <p:nvPr/>
        </p:nvSpPr>
        <p:spPr>
          <a:xfrm>
            <a:off x="6011863" y="6472238"/>
            <a:ext cx="1962150" cy="3397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BE2E11-CD77-4DB1-8FB2-2EBC7AB119E9}" type="slidenum">
              <a:rPr kumimoji="0" lang="fr-FR" sz="1600" b="1" i="0" u="none" strike="noStrike" kern="1200" cap="none" spc="0" normalizeH="0" baseline="0" noProof="0" smtClean="0">
                <a:ln>
                  <a:noFill/>
                </a:ln>
                <a:solidFill>
                  <a:srgbClr val="4A78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600" b="1" i="0" u="none" strike="noStrike" kern="1200" cap="none" spc="0" normalizeH="0" baseline="0" noProof="0">
              <a:ln>
                <a:noFill/>
              </a:ln>
              <a:solidFill>
                <a:srgbClr val="4A78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31" name="Image 9" descr="Logo Club.jpeg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889625"/>
            <a:ext cx="6858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54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lang="fr-FR" sz="3200" kern="1200" dirty="0">
          <a:solidFill>
            <a:srgbClr val="5C5C5C"/>
          </a:solidFill>
          <a:latin typeface="+mn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5C5C5C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ts val="1200"/>
        </a:spcAft>
        <a:buFont typeface="Arial" panose="020B0604020202020204" pitchFamily="34" charset="0"/>
        <a:buBlip>
          <a:blip r:embed="rId8"/>
        </a:buBlip>
        <a:defRPr lang="fr-FR" sz="2400" kern="1200" dirty="0">
          <a:solidFill>
            <a:srgbClr val="5C5C5C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762000" rtl="0" fontAlgn="base">
        <a:lnSpc>
          <a:spcPct val="90000"/>
        </a:lnSpc>
        <a:spcBef>
          <a:spcPts val="600"/>
        </a:spcBef>
        <a:spcAft>
          <a:spcPts val="600"/>
        </a:spcAft>
        <a:buBlip>
          <a:blip r:embed="rId9"/>
        </a:buBlip>
        <a:defRPr lang="fr-FR" sz="2000" kern="1200" dirty="0">
          <a:solidFill>
            <a:srgbClr val="5C5C5C"/>
          </a:solidFill>
          <a:latin typeface="+mn-lt"/>
          <a:ea typeface="+mn-ea"/>
          <a:cs typeface="Arial" pitchFamily="34" charset="0"/>
        </a:defRPr>
      </a:lvl2pPr>
      <a:lvl3pPr marL="1143000" indent="-228600" algn="l" defTabSz="762000" rtl="0" fontAlgn="base">
        <a:lnSpc>
          <a:spcPct val="90000"/>
        </a:lnSpc>
        <a:spcBef>
          <a:spcPct val="20000"/>
        </a:spcBef>
        <a:spcAft>
          <a:spcPct val="0"/>
        </a:spcAft>
        <a:buSzPct val="60000"/>
        <a:buBlip>
          <a:blip r:embed="rId10"/>
        </a:buBlip>
        <a:defRPr lang="fr-FR" kern="1200" dirty="0">
          <a:solidFill>
            <a:srgbClr val="5C5C5C"/>
          </a:solidFill>
          <a:latin typeface="+mn-lt"/>
          <a:ea typeface="+mn-ea"/>
          <a:cs typeface="Arial" pitchFamily="34" charset="0"/>
        </a:defRPr>
      </a:lvl3pPr>
      <a:lvl4pPr marL="1600200" indent="-228600" algn="l" defTabSz="762000" rtl="0" fontAlgn="base">
        <a:lnSpc>
          <a:spcPct val="9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lang="fr-FR" sz="1600" kern="1200">
          <a:solidFill>
            <a:srgbClr val="5C5C5C"/>
          </a:solidFill>
          <a:latin typeface="Arial" pitchFamily="34" charset="0"/>
          <a:ea typeface="+mn-ea"/>
          <a:cs typeface="Arial" pitchFamily="34" charset="0"/>
        </a:defRPr>
      </a:lvl4pPr>
      <a:lvl5pPr marL="1084263" indent="-276225" algn="l" defTabSz="762000" rtl="0" fontAlgn="base">
        <a:lnSpc>
          <a:spcPct val="90000"/>
        </a:lnSpc>
        <a:spcBef>
          <a:spcPct val="20000"/>
        </a:spcBef>
        <a:spcAft>
          <a:spcPct val="0"/>
        </a:spcAft>
        <a:buFont typeface="Arial" panose="020B0604020202020204" pitchFamily="34" charset="0"/>
        <a:defRPr lang="fr-FR" kern="1200" dirty="0">
          <a:solidFill>
            <a:srgbClr val="5C5C5C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FjepBazancourtHandball/?fref=ts" TargetMode="External"/><Relationship Id="rId2" Type="http://schemas.openxmlformats.org/officeDocument/2006/relationships/hyperlink" Target="http://fjep-handball-bazancourt.clubeo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395536" y="3168434"/>
            <a:ext cx="8424936" cy="1412694"/>
          </a:xfrm>
        </p:spPr>
        <p:txBody>
          <a:bodyPr/>
          <a:lstStyle/>
          <a:p>
            <a:r>
              <a:rPr lang="fr-FR" sz="3600" dirty="0" smtClean="0"/>
              <a:t>Assemblée générale - FJEP </a:t>
            </a:r>
            <a:r>
              <a:rPr lang="fr-FR" sz="3600" dirty="0" err="1" smtClean="0"/>
              <a:t>Bazancourt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Section </a:t>
            </a:r>
            <a:r>
              <a:rPr lang="fr-FR" sz="3600" dirty="0" smtClean="0"/>
              <a:t>handball</a:t>
            </a:r>
            <a:endParaRPr lang="fr-FR" sz="3600" dirty="0"/>
          </a:p>
        </p:txBody>
      </p:sp>
      <p:pic>
        <p:nvPicPr>
          <p:cNvPr id="6" name="Image 5" descr="Logo Club.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48680"/>
            <a:ext cx="1848925" cy="261443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67544" y="551723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G. KIEFFERT / N. VALLEE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67240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Facilité l’accès au gymnase du </a:t>
            </a:r>
            <a:r>
              <a:rPr lang="fr-FR" sz="2000" dirty="0" smtClean="0"/>
              <a:t>collège</a:t>
            </a:r>
          </a:p>
          <a:p>
            <a:pPr lvl="1"/>
            <a:r>
              <a:rPr lang="fr-FR" sz="1600" dirty="0" smtClean="0"/>
              <a:t>Possibilité d’avoir plusieurs jeux de clefs et badges (9 équipes = 9 intervenants différents) ?</a:t>
            </a:r>
          </a:p>
          <a:p>
            <a:pPr lvl="1"/>
            <a:r>
              <a:rPr lang="fr-FR" sz="1600" dirty="0" smtClean="0"/>
              <a:t>Ou installation d’une</a:t>
            </a:r>
            <a:r>
              <a:rPr lang="fr-FR" sz="1600" dirty="0" smtClean="0"/>
              <a:t> </a:t>
            </a:r>
            <a:r>
              <a:rPr lang="fr-FR" sz="1600" dirty="0" smtClean="0"/>
              <a:t>boite à </a:t>
            </a:r>
            <a:r>
              <a:rPr lang="fr-FR" sz="1600" dirty="0" smtClean="0"/>
              <a:t>clefs pour le badge et duplication uniquement de la clef du portillon </a:t>
            </a:r>
            <a:r>
              <a:rPr lang="fr-FR" sz="1600" dirty="0" smtClean="0"/>
              <a:t>?</a:t>
            </a:r>
          </a:p>
          <a:p>
            <a:r>
              <a:rPr lang="fr-FR" sz="2000" dirty="0" smtClean="0"/>
              <a:t>Accès à plus de créneaux de gymnase pour les rencontres le WE </a:t>
            </a:r>
            <a:r>
              <a:rPr lang="fr-FR" sz="2000" dirty="0" smtClean="0">
                <a:sym typeface="Wingdings" panose="05000000000000000000" pitchFamily="2" charset="2"/>
              </a:rPr>
              <a:t> possibilité de se rapprocher des villages alentours pour utiliser les gymnases existants et/ou utilisation du gymnase du collège ?</a:t>
            </a:r>
          </a:p>
          <a:p>
            <a:endParaRPr lang="fr-FR" sz="1600" dirty="0" smtClean="0"/>
          </a:p>
          <a:p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besoins pour l’avenir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847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fr-FR" dirty="0"/>
              <a:t>Structure de la section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31640" y="5301208"/>
            <a:ext cx="6768752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Renforcement de notre structure avec </a:t>
            </a:r>
            <a:r>
              <a:rPr lang="fr-FR" dirty="0" smtClean="0"/>
              <a:t>de </a:t>
            </a:r>
            <a:r>
              <a:rPr lang="fr-FR" dirty="0"/>
              <a:t>nouveaux </a:t>
            </a:r>
            <a:r>
              <a:rPr lang="fr-FR" dirty="0" smtClean="0"/>
              <a:t>encadrants : ouverture d’un 2</a:t>
            </a:r>
            <a:r>
              <a:rPr lang="fr-FR" baseline="30000" dirty="0" smtClean="0"/>
              <a:t>nd</a:t>
            </a:r>
            <a:r>
              <a:rPr lang="fr-FR" dirty="0" smtClean="0"/>
              <a:t> créneau baby-hand + création -15 filles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55" y="1268760"/>
            <a:ext cx="874283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74824" y="1411200"/>
            <a:ext cx="8469176" cy="4970128"/>
          </a:xfrm>
        </p:spPr>
        <p:txBody>
          <a:bodyPr>
            <a:normAutofit/>
          </a:bodyPr>
          <a:lstStyle/>
          <a:p>
            <a:r>
              <a:rPr lang="fr-FR" sz="1800" dirty="0"/>
              <a:t>Norauto : https://centres.norauto.fr/marne/dizy/cc-les-bas-jardins?utm_source=google&amp;utm_medium=organic&amp;utm_campaign=mybusiness_local </a:t>
            </a:r>
            <a:r>
              <a:rPr lang="fr-FR" sz="1800" b="1" dirty="0" smtClean="0">
                <a:sym typeface="Wingdings" panose="05000000000000000000" pitchFamily="2" charset="2"/>
              </a:rPr>
              <a:t> FINI</a:t>
            </a:r>
            <a:endParaRPr lang="fr-FR" sz="1800" b="1" dirty="0"/>
          </a:p>
          <a:p>
            <a:r>
              <a:rPr lang="fr-FR" sz="1800" dirty="0"/>
              <a:t>Gregory </a:t>
            </a:r>
            <a:r>
              <a:rPr lang="fr-FR" sz="1800" dirty="0" err="1" smtClean="0"/>
              <a:t>Baryla</a:t>
            </a:r>
            <a:r>
              <a:rPr lang="fr-FR" sz="1800" dirty="0" smtClean="0"/>
              <a:t> </a:t>
            </a:r>
            <a:r>
              <a:rPr lang="fr-FR" sz="1800" b="1" dirty="0" smtClean="0">
                <a:sym typeface="Wingdings" panose="05000000000000000000" pitchFamily="2" charset="2"/>
              </a:rPr>
              <a:t> FINI</a:t>
            </a:r>
            <a:endParaRPr lang="fr-FR" sz="1800" b="1" dirty="0"/>
          </a:p>
          <a:p>
            <a:r>
              <a:rPr lang="fr-FR" sz="1800" dirty="0" err="1"/>
              <a:t>Neotec</a:t>
            </a:r>
            <a:r>
              <a:rPr lang="fr-FR" sz="1800" dirty="0"/>
              <a:t> propreté : https://www.neotec-proprete.com/</a:t>
            </a:r>
          </a:p>
          <a:p>
            <a:r>
              <a:rPr lang="fr-FR" sz="1800" dirty="0" err="1" smtClean="0"/>
              <a:t>Babou</a:t>
            </a:r>
            <a:r>
              <a:rPr lang="fr-FR" sz="1800" dirty="0"/>
              <a:t> : https://www.bmstores.fr/</a:t>
            </a:r>
          </a:p>
          <a:p>
            <a:r>
              <a:rPr lang="fr-FR" sz="1800" dirty="0"/>
              <a:t>Sonia Barré Immobilier : https://sonia-barre.business.site/?utm_source=gmb&amp;utm_medium=referral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Nos sponsors</a:t>
            </a:r>
          </a:p>
        </p:txBody>
      </p:sp>
      <p:pic>
        <p:nvPicPr>
          <p:cNvPr id="8" name="Image 7" descr="Cap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1187932"/>
            <a:ext cx="1475510" cy="446536"/>
          </a:xfrm>
          <a:prstGeom prst="rect">
            <a:avLst/>
          </a:prstGeom>
        </p:spPr>
      </p:pic>
      <p:pic>
        <p:nvPicPr>
          <p:cNvPr id="10" name="Image 9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3090" y="3106087"/>
            <a:ext cx="1394108" cy="64807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44" y="4482561"/>
            <a:ext cx="1012407" cy="60262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725" y="3896264"/>
            <a:ext cx="1023106" cy="58463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071" y="5678305"/>
            <a:ext cx="6768752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Réduction du nombre de sponsors </a:t>
            </a:r>
            <a:r>
              <a:rPr lang="fr-FR" dirty="0" smtClean="0">
                <a:sym typeface="Wingdings" panose="05000000000000000000" pitchFamily="2" charset="2"/>
              </a:rPr>
              <a:t> besoin de renouvellement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04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74824" y="1411200"/>
            <a:ext cx="8229600" cy="511414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Site internet du club</a:t>
            </a:r>
          </a:p>
          <a:p>
            <a:pPr lvl="1"/>
            <a:r>
              <a:rPr lang="fr-FR" dirty="0"/>
              <a:t> </a:t>
            </a:r>
            <a:r>
              <a:rPr lang="fr-FR" u="sng" dirty="0">
                <a:hlinkClick r:id="rId2"/>
              </a:rPr>
              <a:t>Fjep Handball </a:t>
            </a:r>
            <a:r>
              <a:rPr lang="fr-FR" u="sng" dirty="0" err="1">
                <a:hlinkClick r:id="rId2"/>
              </a:rPr>
              <a:t>Bazancourt</a:t>
            </a:r>
            <a:r>
              <a:rPr lang="fr-FR" u="sng" dirty="0">
                <a:hlinkClick r:id="rId2"/>
              </a:rPr>
              <a:t> </a:t>
            </a:r>
            <a:r>
              <a:rPr lang="fr-FR" u="sng" dirty="0" err="1">
                <a:hlinkClick r:id="rId2"/>
              </a:rPr>
              <a:t>clubéo</a:t>
            </a:r>
            <a:endParaRPr lang="fr-FR" u="sng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Compte </a:t>
            </a:r>
            <a:r>
              <a:rPr lang="fr-FR" dirty="0" err="1"/>
              <a:t>facebook</a:t>
            </a:r>
            <a:endParaRPr lang="fr-FR" dirty="0"/>
          </a:p>
          <a:p>
            <a:pPr lvl="1"/>
            <a:r>
              <a:rPr lang="fr-FR" dirty="0"/>
              <a:t> </a:t>
            </a:r>
            <a:r>
              <a:rPr lang="fr-FR" u="sng" dirty="0">
                <a:hlinkClick r:id="rId3"/>
              </a:rPr>
              <a:t>FJEP Bazancourt Handball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Nos outils de communication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7503" y="5003884"/>
            <a:ext cx="885844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Très forte affluence sur notre site suite à la reprise des compétitions après le COVID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754" y="899510"/>
            <a:ext cx="3320191" cy="39696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14" y="2297410"/>
            <a:ext cx="457835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52003"/>
            <a:ext cx="7416824" cy="4233242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licenciés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67544" y="5685245"/>
            <a:ext cx="720080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Excellente reprise après l’année passée, notamment chez les jeunes : nous sommes le 4</a:t>
            </a:r>
            <a:r>
              <a:rPr lang="fr-FR" baseline="30000" dirty="0" smtClean="0"/>
              <a:t>ème</a:t>
            </a:r>
            <a:r>
              <a:rPr lang="fr-FR" dirty="0" smtClean="0"/>
              <a:t> club de la Marne en nombre de licenciés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99592" y="5319594"/>
            <a:ext cx="63367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     11/12      14/15     </a:t>
            </a:r>
            <a:r>
              <a:rPr lang="fr-FR" sz="1200" dirty="0" smtClean="0"/>
              <a:t>15/16      </a:t>
            </a:r>
            <a:r>
              <a:rPr lang="fr-FR" sz="1200" dirty="0"/>
              <a:t>16/17    </a:t>
            </a:r>
            <a:r>
              <a:rPr lang="fr-FR" sz="1200" dirty="0" smtClean="0"/>
              <a:t> </a:t>
            </a:r>
            <a:r>
              <a:rPr lang="fr-FR" sz="1200" dirty="0"/>
              <a:t>17/18      </a:t>
            </a:r>
            <a:r>
              <a:rPr lang="fr-FR" sz="1200" dirty="0" smtClean="0"/>
              <a:t>18/19     </a:t>
            </a:r>
            <a:r>
              <a:rPr lang="fr-FR" sz="1200" dirty="0"/>
              <a:t>19/20    </a:t>
            </a:r>
            <a:r>
              <a:rPr lang="fr-FR" sz="1200" dirty="0" smtClean="0"/>
              <a:t> 20/21      21/22  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1691680" y="1052736"/>
            <a:ext cx="5328592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35% </a:t>
            </a:r>
            <a:r>
              <a:rPr lang="fr-FR" dirty="0"/>
              <a:t>de licenciées féminines : </a:t>
            </a:r>
            <a:r>
              <a:rPr lang="fr-FR" dirty="0" smtClean="0"/>
              <a:t>stable vs 2020/2021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74824" y="1052736"/>
            <a:ext cx="8229600" cy="5400600"/>
          </a:xfrm>
        </p:spPr>
        <p:txBody>
          <a:bodyPr>
            <a:normAutofit/>
          </a:bodyPr>
          <a:lstStyle/>
          <a:p>
            <a:r>
              <a:rPr lang="fr-FR" dirty="0" smtClean="0"/>
              <a:t>Quasiment aucun matchs de joué suite à l’arrêt des compétitions fin Octobre 2020</a:t>
            </a:r>
          </a:p>
          <a:p>
            <a:r>
              <a:rPr lang="fr-FR" dirty="0" smtClean="0"/>
              <a:t>Pas de reprise des championnats en Avril 2021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Résultats saison </a:t>
            </a:r>
            <a:r>
              <a:rPr lang="fr-FR" sz="2800" dirty="0" smtClean="0"/>
              <a:t>2020-2021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0435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74824" y="1411200"/>
            <a:ext cx="8229600" cy="4898120"/>
          </a:xfrm>
        </p:spPr>
        <p:txBody>
          <a:bodyPr>
            <a:normAutofit/>
          </a:bodyPr>
          <a:lstStyle/>
          <a:p>
            <a:r>
              <a:rPr lang="fr-FR" dirty="0"/>
              <a:t>Tous les évènements du club (tournoi, BBQ, </a:t>
            </a:r>
            <a:r>
              <a:rPr lang="fr-FR" dirty="0" err="1"/>
              <a:t>etc</a:t>
            </a:r>
            <a:r>
              <a:rPr lang="fr-FR" dirty="0"/>
              <a:t>) ont été annulés suite </a:t>
            </a:r>
            <a:r>
              <a:rPr lang="fr-FR" dirty="0" smtClean="0"/>
              <a:t>aux contraintes sanitaires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Evènements du club</a:t>
            </a:r>
          </a:p>
        </p:txBody>
      </p:sp>
    </p:spTree>
    <p:extLst>
      <p:ext uri="{BB962C8B-B14F-4D97-AF65-F5344CB8AC3E}">
        <p14:creationId xmlns:p14="http://schemas.microsoft.com/office/powerpoint/2010/main" val="26898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74824" y="1052736"/>
            <a:ext cx="8229600" cy="5328592"/>
          </a:xfrm>
        </p:spPr>
        <p:txBody>
          <a:bodyPr>
            <a:normAutofit/>
          </a:bodyPr>
          <a:lstStyle/>
          <a:p>
            <a:r>
              <a:rPr lang="fr-FR" dirty="0"/>
              <a:t>9</a:t>
            </a:r>
            <a:r>
              <a:rPr lang="fr-FR" dirty="0" smtClean="0"/>
              <a:t> </a:t>
            </a:r>
            <a:r>
              <a:rPr lang="fr-FR" dirty="0"/>
              <a:t>équipes </a:t>
            </a:r>
            <a:r>
              <a:rPr lang="fr-FR" dirty="0" smtClean="0"/>
              <a:t>(stable vs 2020/2021)</a:t>
            </a:r>
            <a:endParaRPr lang="fr-FR" dirty="0"/>
          </a:p>
          <a:p>
            <a:pPr lvl="1"/>
            <a:r>
              <a:rPr lang="fr-FR" dirty="0"/>
              <a:t>Adultes féminines : 2 équipes (</a:t>
            </a:r>
            <a:r>
              <a:rPr lang="fr-FR" dirty="0" err="1"/>
              <a:t>inter-départemental</a:t>
            </a:r>
            <a:r>
              <a:rPr lang="fr-FR" dirty="0" smtClean="0"/>
              <a:t>)</a:t>
            </a:r>
            <a:endParaRPr lang="fr-FR" dirty="0"/>
          </a:p>
          <a:p>
            <a:pPr lvl="1"/>
            <a:r>
              <a:rPr lang="fr-FR" dirty="0"/>
              <a:t>Adultes masculins : </a:t>
            </a:r>
            <a:r>
              <a:rPr lang="fr-FR" dirty="0" smtClean="0"/>
              <a:t>1 équipe </a:t>
            </a:r>
            <a:r>
              <a:rPr lang="fr-FR" dirty="0"/>
              <a:t>(</a:t>
            </a:r>
            <a:r>
              <a:rPr lang="fr-FR" dirty="0" err="1"/>
              <a:t>inter-départemental</a:t>
            </a:r>
            <a:r>
              <a:rPr lang="fr-FR" dirty="0"/>
              <a:t>)</a:t>
            </a:r>
          </a:p>
          <a:p>
            <a:pPr lvl="1"/>
            <a:r>
              <a:rPr lang="fr-FR" dirty="0" smtClean="0"/>
              <a:t>Jeunes -15F : NEW!!</a:t>
            </a:r>
          </a:p>
          <a:p>
            <a:pPr lvl="1"/>
            <a:r>
              <a:rPr lang="fr-FR" dirty="0" smtClean="0"/>
              <a:t>Jeunes </a:t>
            </a:r>
            <a:r>
              <a:rPr lang="fr-FR" dirty="0"/>
              <a:t>-15G</a:t>
            </a:r>
          </a:p>
          <a:p>
            <a:pPr lvl="1"/>
            <a:r>
              <a:rPr lang="fr-FR" dirty="0"/>
              <a:t>Jeunes -</a:t>
            </a:r>
            <a:r>
              <a:rPr lang="fr-FR" dirty="0" smtClean="0"/>
              <a:t>13F </a:t>
            </a:r>
            <a:endParaRPr lang="fr-FR" dirty="0"/>
          </a:p>
          <a:p>
            <a:pPr lvl="1"/>
            <a:r>
              <a:rPr lang="fr-FR" dirty="0"/>
              <a:t>Jeunes -</a:t>
            </a:r>
            <a:r>
              <a:rPr lang="fr-FR" dirty="0" smtClean="0"/>
              <a:t>13G </a:t>
            </a:r>
          </a:p>
          <a:p>
            <a:pPr lvl="1"/>
            <a:r>
              <a:rPr lang="fr-FR" dirty="0" smtClean="0"/>
              <a:t>Jeunes -11M</a:t>
            </a:r>
            <a:endParaRPr lang="fr-FR" dirty="0"/>
          </a:p>
          <a:p>
            <a:pPr lvl="1"/>
            <a:r>
              <a:rPr lang="fr-FR" dirty="0"/>
              <a:t>Jeunes </a:t>
            </a:r>
            <a:r>
              <a:rPr lang="fr-FR" dirty="0" smtClean="0"/>
              <a:t>-9M</a:t>
            </a:r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600" dirty="0"/>
              <a:t>Saison </a:t>
            </a:r>
            <a:r>
              <a:rPr lang="fr-FR" sz="2600" dirty="0" smtClean="0"/>
              <a:t>2021-2022 </a:t>
            </a:r>
            <a:r>
              <a:rPr lang="fr-FR" sz="2600" dirty="0"/>
              <a:t>– Equipes engagées en compétition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36225" y="5229200"/>
            <a:ext cx="7488831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Augmentation de notre offre de pratique en compétition aux adhérentes féminines avec une </a:t>
            </a:r>
            <a:r>
              <a:rPr lang="fr-FR" dirty="0" smtClean="0"/>
              <a:t>équipe -15 féminines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67240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2020-2021 : non évalué car non représentatif suite à l’arrêt des compétitions et donc à certaines facturations n’ayant pas eu lieu et au non paiement des licences</a:t>
            </a:r>
          </a:p>
          <a:p>
            <a:r>
              <a:rPr lang="fr-FR" sz="2000" dirty="0" smtClean="0"/>
              <a:t>2021-2022 : objectif d’être à l’équilibre malgré la gratuité des licences pour les renouvellements </a:t>
            </a:r>
          </a:p>
          <a:p>
            <a:pPr lvl="1"/>
            <a:r>
              <a:rPr lang="fr-FR" sz="1600" dirty="0" smtClean="0"/>
              <a:t>Nouveau adhérent : pas de réduction du coût de licence alors que les coûts sont réduits par la ligue et le comité</a:t>
            </a:r>
          </a:p>
          <a:p>
            <a:pPr lvl="1"/>
            <a:r>
              <a:rPr lang="fr-FR" sz="1600" dirty="0" smtClean="0"/>
              <a:t>Boutique club : objectif de générer 250€ minimum de bénéfices</a:t>
            </a:r>
          </a:p>
          <a:p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financier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16e35abe54e3bbe804420a8a0ea69d3e7175890"/>
</p:tagLst>
</file>

<file path=ppt/theme/theme1.xml><?xml version="1.0" encoding="utf-8"?>
<a:theme xmlns:a="http://schemas.openxmlformats.org/drawingml/2006/main" name="Template 2013 4x3">
  <a:themeElements>
    <a:clrScheme name="Valeo Chart">
      <a:dk1>
        <a:srgbClr val="262626"/>
      </a:dk1>
      <a:lt1>
        <a:srgbClr val="FFFFFF"/>
      </a:lt1>
      <a:dk2>
        <a:srgbClr val="7F7F7F"/>
      </a:dk2>
      <a:lt2>
        <a:srgbClr val="4A788C"/>
      </a:lt2>
      <a:accent1>
        <a:srgbClr val="97D03B"/>
      </a:accent1>
      <a:accent2>
        <a:srgbClr val="009999"/>
      </a:accent2>
      <a:accent3>
        <a:srgbClr val="29C7FF"/>
      </a:accent3>
      <a:accent4>
        <a:srgbClr val="7B5BA7"/>
      </a:accent4>
      <a:accent5>
        <a:srgbClr val="FF781D"/>
      </a:accent5>
      <a:accent6>
        <a:srgbClr val="993366"/>
      </a:accent6>
      <a:hlink>
        <a:srgbClr val="BF4C00"/>
      </a:hlink>
      <a:folHlink>
        <a:srgbClr val="004B9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plate 2013 4x3">
  <a:themeElements>
    <a:clrScheme name="Valeo Chart">
      <a:dk1>
        <a:srgbClr val="262626"/>
      </a:dk1>
      <a:lt1>
        <a:srgbClr val="FFFFFF"/>
      </a:lt1>
      <a:dk2>
        <a:srgbClr val="7F7F7F"/>
      </a:dk2>
      <a:lt2>
        <a:srgbClr val="4A788C"/>
      </a:lt2>
      <a:accent1>
        <a:srgbClr val="97D03B"/>
      </a:accent1>
      <a:accent2>
        <a:srgbClr val="009999"/>
      </a:accent2>
      <a:accent3>
        <a:srgbClr val="29C7FF"/>
      </a:accent3>
      <a:accent4>
        <a:srgbClr val="7B5BA7"/>
      </a:accent4>
      <a:accent5>
        <a:srgbClr val="FF781D"/>
      </a:accent5>
      <a:accent6>
        <a:srgbClr val="993366"/>
      </a:accent6>
      <a:hlink>
        <a:srgbClr val="BF4C00"/>
      </a:hlink>
      <a:folHlink>
        <a:srgbClr val="004B9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Office PowerPoint</Application>
  <PresentationFormat>Affichage à l'écran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Template 2013 4x3</vt:lpstr>
      <vt:lpstr>1_Template 2013 4x3</vt:lpstr>
      <vt:lpstr>Assemblée générale - FJEP Bazancourt  Section handball</vt:lpstr>
      <vt:lpstr>Structure de la section</vt:lpstr>
      <vt:lpstr>Nos sponsors</vt:lpstr>
      <vt:lpstr>Nos outils de communication</vt:lpstr>
      <vt:lpstr>Evolution licenciés</vt:lpstr>
      <vt:lpstr>Résultats saison 2020-2021</vt:lpstr>
      <vt:lpstr>Evènements du club</vt:lpstr>
      <vt:lpstr>Saison 2021-2022 – Equipes engagées en compétition</vt:lpstr>
      <vt:lpstr>Bilan financier</vt:lpstr>
      <vt:lpstr>Nos besoins pour l’avenir</vt:lpstr>
    </vt:vector>
  </TitlesOfParts>
  <Company>Valeo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DSR brasage – Ligne de produit CDS</dc:title>
  <dc:creator>nicolas.vallee</dc:creator>
  <cp:lastModifiedBy>Nicolas Vallee</cp:lastModifiedBy>
  <cp:revision>1073</cp:revision>
  <cp:lastPrinted>2019-11-14T22:28:13Z</cp:lastPrinted>
  <dcterms:created xsi:type="dcterms:W3CDTF">2013-09-09T21:09:54Z</dcterms:created>
  <dcterms:modified xsi:type="dcterms:W3CDTF">2021-11-23T20:31:33Z</dcterms:modified>
</cp:coreProperties>
</file>